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BM Plex Sans Light" panose="020B0403050203000203" pitchFamily="34" charset="0"/>
      <p:regular r:id="rId13"/>
    </p:embeddedFont>
    <p:embeddedFont>
      <p:font typeface="IBM Plex Sans Medium" panose="020F0502020204030204" pitchFamily="34" charset="0"/>
      <p:regular r:id="rId14"/>
    </p:embeddedFont>
    <p:embeddedFont>
      <p:font typeface="Roboto" panose="02000000000000000000" pitchFamily="2" charset="0"/>
      <p:regular r:id="rId15"/>
    </p:embeddedFont>
  </p:embeddedFontLst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44" d="100"/>
          <a:sy n="144" d="100"/>
        </p:scale>
        <p:origin x="202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642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  <p:txBody>
          <a:bodyPr/>
          <a:lstStyle/>
          <a:p>
            <a:endParaRPr lang="es-419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overboastfully-pernicious-nasir.ngrok-free.dev/docs" TargetMode="Externa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425172"/>
            <a:ext cx="4919424" cy="737913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90631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Detección de Neumonía mediante Inteligencia Artificial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123372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Análisis automático de radiografías de tórax</a:t>
            </a:r>
            <a:endParaRPr lang="en-US" sz="3550" dirty="0"/>
          </a:p>
        </p:txBody>
      </p:sp>
      <p:sp>
        <p:nvSpPr>
          <p:cNvPr id="6" name="Text 2"/>
          <p:cNvSpPr/>
          <p:nvPr/>
        </p:nvSpPr>
        <p:spPr>
          <a:xfrm>
            <a:off x="6280190" y="559748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Eduardo Herrera Martínez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Bootcamp Ciencia de Datos UDD - Módulo 7</a:t>
            </a:r>
            <a:endParaRPr lang="en-US" sz="175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418A042-07B9-B75F-32C7-663DA7C967D1}"/>
              </a:ext>
            </a:extLst>
          </p:cNvPr>
          <p:cNvSpPr/>
          <p:nvPr/>
        </p:nvSpPr>
        <p:spPr>
          <a:xfrm>
            <a:off x="12755217" y="7722824"/>
            <a:ext cx="1789043" cy="407385"/>
          </a:xfrm>
          <a:prstGeom prst="rect">
            <a:avLst/>
          </a:prstGeom>
          <a:solidFill>
            <a:srgbClr val="292C32"/>
          </a:solidFill>
          <a:ln>
            <a:solidFill>
              <a:srgbClr val="292C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3688"/>
            <a:ext cx="74036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Conclusiones y Aprendizajes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5944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Resumen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8115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 de IA que detecta 99.5% de casos de neumonía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537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API funcional para predicciones en tiempo real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959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Herramienta de apoyo para screening médico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15944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Aprendizajes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599521" y="38115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con PyTorch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2537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Transfer Learning y manejo de datos desbalanceados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959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Creación de APIs con FastAPI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13814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Importancia del Recall en contexto médico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920502"/>
            <a:ext cx="493609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¿Preguntas? </a:t>
            </a:r>
            <a:r>
              <a:rPr lang="en-US" sz="2650" b="1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ilgabo@gmail.com</a:t>
            </a:r>
            <a:endParaRPr lang="en-US" sz="26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BC09A65-7ACE-D042-59E3-90ABD32488AB}"/>
              </a:ext>
            </a:extLst>
          </p:cNvPr>
          <p:cNvSpPr/>
          <p:nvPr/>
        </p:nvSpPr>
        <p:spPr>
          <a:xfrm>
            <a:off x="12834730" y="7722824"/>
            <a:ext cx="1709530" cy="407385"/>
          </a:xfrm>
          <a:prstGeom prst="rect">
            <a:avLst/>
          </a:prstGeom>
          <a:solidFill>
            <a:srgbClr val="292C32"/>
          </a:solidFill>
          <a:ln>
            <a:solidFill>
              <a:srgbClr val="292C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76782" y="472797"/>
            <a:ext cx="2149554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El Problema</a:t>
            </a:r>
            <a:endParaRPr lang="en-US" sz="1650" dirty="0"/>
          </a:p>
        </p:txBody>
      </p:sp>
      <p:sp>
        <p:nvSpPr>
          <p:cNvPr id="3" name="Text 1"/>
          <p:cNvSpPr/>
          <p:nvPr/>
        </p:nvSpPr>
        <p:spPr>
          <a:xfrm>
            <a:off x="1876782" y="810101"/>
            <a:ext cx="4299109" cy="537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¿Qué es la neumonía?</a:t>
            </a:r>
            <a:endParaRPr lang="en-US" sz="3350" dirty="0"/>
          </a:p>
        </p:txBody>
      </p:sp>
      <p:sp>
        <p:nvSpPr>
          <p:cNvPr id="4" name="Text 2"/>
          <p:cNvSpPr/>
          <p:nvPr/>
        </p:nvSpPr>
        <p:spPr>
          <a:xfrm>
            <a:off x="1876782" y="1759982"/>
            <a:ext cx="5228630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Infección que inflama los pulmones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1876782" y="2095143"/>
            <a:ext cx="5228630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Afecta a millones de personas cada año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1876782" y="2430304"/>
            <a:ext cx="5228630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Puede ser mortal si no se detecta a tiempo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1876782" y="2877264"/>
            <a:ext cx="257948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El desafío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1876782" y="3371612"/>
            <a:ext cx="5228630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Diagnóstico requiere análisis de radiografías por especialistas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1876782" y="3706773"/>
            <a:ext cx="5228630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siempre hay suficientes radiólogos disponibles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1876782" y="4041934"/>
            <a:ext cx="5228630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Proceso manual puede ser lento</a:t>
            </a:r>
            <a:endParaRPr lang="en-US" sz="13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608" y="1798677"/>
            <a:ext cx="5228630" cy="5228630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1876782" y="7414022"/>
            <a:ext cx="10876836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Pregunta:</a:t>
            </a: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650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¿Puede una computadora ayudar a detectar neumonía?</a:t>
            </a:r>
            <a:endParaRPr lang="en-US" sz="16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E1087AA-E011-47BB-69AA-358862225652}"/>
              </a:ext>
            </a:extLst>
          </p:cNvPr>
          <p:cNvSpPr/>
          <p:nvPr/>
        </p:nvSpPr>
        <p:spPr>
          <a:xfrm>
            <a:off x="12761238" y="7722824"/>
            <a:ext cx="1783022" cy="407385"/>
          </a:xfrm>
          <a:prstGeom prst="rect">
            <a:avLst/>
          </a:prstGeom>
          <a:solidFill>
            <a:srgbClr val="292C32"/>
          </a:solidFill>
          <a:ln>
            <a:solidFill>
              <a:srgbClr val="292C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22803" y="425410"/>
            <a:ext cx="2019181" cy="241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La Solución y los Datos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2422803" y="728901"/>
            <a:ext cx="8298537" cy="483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Inteligencia Artificial para apoyo al diagnóstico</a:t>
            </a:r>
            <a:endParaRPr lang="en-US" sz="3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803" y="1444228"/>
            <a:ext cx="3261598" cy="6187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77465" y="2217658"/>
            <a:ext cx="1933694" cy="241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Entrada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2577465" y="2552105"/>
            <a:ext cx="2952274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Imagen de rayos X de tórax</a:t>
            </a:r>
            <a:endParaRPr lang="en-US" sz="1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4401" y="1444228"/>
            <a:ext cx="3261598" cy="61876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839063" y="2217658"/>
            <a:ext cx="1933694" cy="241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Procesamiento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5839063" y="2552105"/>
            <a:ext cx="2952274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Análisis con IA</a:t>
            </a:r>
            <a:endParaRPr lang="en-US" sz="1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5999" y="1444228"/>
            <a:ext cx="3261598" cy="61876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100661" y="2217658"/>
            <a:ext cx="1933694" cy="241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Salida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9100661" y="2552105"/>
            <a:ext cx="2952274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Normal o Neumonía (con % de confianza)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2422803" y="3186113"/>
            <a:ext cx="5156240" cy="386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Dataset utilizado: 5,856 radiografías</a:t>
            </a:r>
            <a:endParaRPr lang="en-US" sz="24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2803" y="3804761"/>
            <a:ext cx="9784794" cy="357890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2422803" y="7557611"/>
            <a:ext cx="9784794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B2CA2B17-9352-0C9D-6A9E-AD90E9B9DD24}"/>
              </a:ext>
            </a:extLst>
          </p:cNvPr>
          <p:cNvSpPr/>
          <p:nvPr/>
        </p:nvSpPr>
        <p:spPr>
          <a:xfrm>
            <a:off x="12906020" y="7722824"/>
            <a:ext cx="1638240" cy="407385"/>
          </a:xfrm>
          <a:prstGeom prst="rect">
            <a:avLst/>
          </a:prstGeom>
          <a:solidFill>
            <a:srgbClr val="292C32"/>
          </a:solidFill>
          <a:ln>
            <a:solidFill>
              <a:srgbClr val="292C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63723" y="449699"/>
            <a:ext cx="4072295" cy="508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¿Qué ve el modelo?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2163723" y="1023818"/>
            <a:ext cx="5278636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Diferencias visuales en radiografías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2163723" y="1838206"/>
            <a:ext cx="2443282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Normal: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2163723" y="2306479"/>
            <a:ext cx="4952643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Pulmones oscuros (aire)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2163723" y="2623899"/>
            <a:ext cx="4952643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Sin manchas blancas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7521416" y="1838206"/>
            <a:ext cx="2443282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Neumonía: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521416" y="2306479"/>
            <a:ext cx="4952643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Áreas blancas (opacidades)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7521416" y="2623899"/>
            <a:ext cx="4952643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 líquido/infección</a:t>
            </a:r>
            <a:endParaRPr lang="en-US" sz="12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723" y="3124557"/>
            <a:ext cx="10302835" cy="4655344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DF507431-9E1E-F23B-7CC2-FE5196C88691}"/>
              </a:ext>
            </a:extLst>
          </p:cNvPr>
          <p:cNvSpPr/>
          <p:nvPr/>
        </p:nvSpPr>
        <p:spPr>
          <a:xfrm>
            <a:off x="12854609" y="7722824"/>
            <a:ext cx="1689651" cy="407385"/>
          </a:xfrm>
          <a:prstGeom prst="rect">
            <a:avLst/>
          </a:prstGeom>
          <a:solidFill>
            <a:srgbClr val="292C32"/>
          </a:solidFill>
          <a:ln>
            <a:solidFill>
              <a:srgbClr val="292C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266" y="473750"/>
            <a:ext cx="2147292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Metodología</a:t>
            </a:r>
            <a:endParaRPr lang="en-US" sz="1650" dirty="0"/>
          </a:p>
        </p:txBody>
      </p:sp>
      <p:sp>
        <p:nvSpPr>
          <p:cNvPr id="4" name="Text 1"/>
          <p:cNvSpPr/>
          <p:nvPr/>
        </p:nvSpPr>
        <p:spPr>
          <a:xfrm>
            <a:off x="601266" y="810935"/>
            <a:ext cx="4294703" cy="536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Transfer Learning</a:t>
            </a:r>
            <a:endParaRPr lang="en-US" sz="3350" dirty="0"/>
          </a:p>
        </p:txBody>
      </p:sp>
      <p:sp>
        <p:nvSpPr>
          <p:cNvPr id="5" name="Text 2"/>
          <p:cNvSpPr/>
          <p:nvPr/>
        </p:nvSpPr>
        <p:spPr>
          <a:xfrm>
            <a:off x="601266" y="1416368"/>
            <a:ext cx="3435787" cy="429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Tecnología utilizada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601266" y="2103477"/>
            <a:ext cx="1716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01266" y="2372439"/>
            <a:ext cx="6844189" cy="2286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8" name="Text 5"/>
          <p:cNvSpPr/>
          <p:nvPr/>
        </p:nvSpPr>
        <p:spPr>
          <a:xfrm>
            <a:off x="601266" y="2504003"/>
            <a:ext cx="2147292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ResNet18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01266" y="2875478"/>
            <a:ext cx="6844189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 preentrenado con millones de imágenes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01266" y="3450788"/>
            <a:ext cx="1716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601266" y="3719751"/>
            <a:ext cx="6844189" cy="2286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12" name="Text 9"/>
          <p:cNvSpPr/>
          <p:nvPr/>
        </p:nvSpPr>
        <p:spPr>
          <a:xfrm>
            <a:off x="601266" y="3851315"/>
            <a:ext cx="2147292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Adaptación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01266" y="4222790"/>
            <a:ext cx="6844189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Ajustado para clasificar radiografías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601266" y="4798100"/>
            <a:ext cx="1716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601266" y="5067062"/>
            <a:ext cx="6844189" cy="2286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16" name="Text 13"/>
          <p:cNvSpPr/>
          <p:nvPr/>
        </p:nvSpPr>
        <p:spPr>
          <a:xfrm>
            <a:off x="601266" y="5198626"/>
            <a:ext cx="2147292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Entrenamiento</a:t>
            </a:r>
            <a:endParaRPr lang="en-US" sz="1650" dirty="0"/>
          </a:p>
        </p:txBody>
      </p:sp>
      <p:sp>
        <p:nvSpPr>
          <p:cNvPr id="17" name="Text 14"/>
          <p:cNvSpPr/>
          <p:nvPr/>
        </p:nvSpPr>
        <p:spPr>
          <a:xfrm>
            <a:off x="601266" y="5570101"/>
            <a:ext cx="6844189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 épocas con 5,216 imágenes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601266" y="6231374"/>
            <a:ext cx="2576751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Características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601266" y="6811089"/>
            <a:ext cx="6844189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11 millones de parámetros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601266" y="7146012"/>
            <a:ext cx="6844189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Entrenamiento optimizado con GPU</a:t>
            </a:r>
            <a:endParaRPr lang="en-US" sz="1350" dirty="0"/>
          </a:p>
        </p:txBody>
      </p:sp>
      <p:sp>
        <p:nvSpPr>
          <p:cNvPr id="21" name="Text 18"/>
          <p:cNvSpPr/>
          <p:nvPr/>
        </p:nvSpPr>
        <p:spPr>
          <a:xfrm>
            <a:off x="601266" y="7480935"/>
            <a:ext cx="6844189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Augmentation para mejorar generalización</a:t>
            </a:r>
            <a:endParaRPr 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4232"/>
            <a:ext cx="32802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Curvas de Entrenamiento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9192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Evolución del modelo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17230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90355"/>
            <a:ext cx="7604284" cy="2709863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8928616" y="3660458"/>
            <a:ext cx="60960" cy="1005007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7" name="Text 4"/>
          <p:cNvSpPr/>
          <p:nvPr/>
        </p:nvSpPr>
        <p:spPr>
          <a:xfrm>
            <a:off x="9246870" y="3690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Loss disminuye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246870" y="4272082"/>
            <a:ext cx="45972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= modelo mejora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928616" y="5058132"/>
            <a:ext cx="60960" cy="1005007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10" name="Text 7"/>
          <p:cNvSpPr/>
          <p:nvPr/>
        </p:nvSpPr>
        <p:spPr>
          <a:xfrm>
            <a:off x="9246870" y="5088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Accuracy aumenta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9246870" y="5669756"/>
            <a:ext cx="45972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= aprende a clasificar</a:t>
            </a:r>
            <a:endParaRPr lang="en-US" sz="175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499823B-5ABB-E23D-018B-E062257DEC5F}"/>
              </a:ext>
            </a:extLst>
          </p:cNvPr>
          <p:cNvSpPr/>
          <p:nvPr/>
        </p:nvSpPr>
        <p:spPr>
          <a:xfrm>
            <a:off x="12814852" y="7722824"/>
            <a:ext cx="1729408" cy="407385"/>
          </a:xfrm>
          <a:prstGeom prst="rect">
            <a:avLst/>
          </a:prstGeom>
          <a:solidFill>
            <a:srgbClr val="292C32"/>
          </a:solidFill>
          <a:ln>
            <a:solidFill>
              <a:srgbClr val="292C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68059" y="412790"/>
            <a:ext cx="1876306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Resultados - Métricas</a:t>
            </a:r>
            <a:endParaRPr lang="en-US" sz="1450" dirty="0"/>
          </a:p>
        </p:txBody>
      </p:sp>
      <p:sp>
        <p:nvSpPr>
          <p:cNvPr id="3" name="Text 1"/>
          <p:cNvSpPr/>
          <p:nvPr/>
        </p:nvSpPr>
        <p:spPr>
          <a:xfrm>
            <a:off x="2568059" y="707350"/>
            <a:ext cx="7038975" cy="4691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Rendimiento en 624 imágenes de prueba</a:t>
            </a:r>
            <a:endParaRPr lang="en-US" sz="2950" dirty="0"/>
          </a:p>
        </p:txBody>
      </p:sp>
      <p:sp>
        <p:nvSpPr>
          <p:cNvPr id="4" name="Text 2"/>
          <p:cNvSpPr/>
          <p:nvPr/>
        </p:nvSpPr>
        <p:spPr>
          <a:xfrm>
            <a:off x="3164562" y="2377202"/>
            <a:ext cx="1846302" cy="375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88.3%</a:t>
            </a:r>
            <a:endParaRPr lang="en-US" sz="29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037" y="1439108"/>
            <a:ext cx="2251591" cy="22515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149679" y="3878223"/>
            <a:ext cx="1876306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Accuracy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391751" y="2377202"/>
            <a:ext cx="1846302" cy="375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84.5%</a:t>
            </a:r>
            <a:endParaRPr lang="en-US" sz="29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9226" y="1439108"/>
            <a:ext cx="2251591" cy="22515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376868" y="3878223"/>
            <a:ext cx="1876306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Precision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9619059" y="2377202"/>
            <a:ext cx="1846302" cy="375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99.5%</a:t>
            </a:r>
            <a:endParaRPr lang="en-US" sz="29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6534" y="1439108"/>
            <a:ext cx="2251591" cy="225159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04177" y="3878223"/>
            <a:ext cx="1876306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Recall</a:t>
            </a:r>
            <a:endParaRPr lang="en-US" sz="1450" dirty="0"/>
          </a:p>
        </p:txBody>
      </p:sp>
      <p:sp>
        <p:nvSpPr>
          <p:cNvPr id="13" name="Text 8"/>
          <p:cNvSpPr/>
          <p:nvPr/>
        </p:nvSpPr>
        <p:spPr>
          <a:xfrm>
            <a:off x="4778216" y="5388531"/>
            <a:ext cx="1846302" cy="375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91.4%</a:t>
            </a:r>
            <a:endParaRPr lang="en-US" sz="29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5691" y="4450437"/>
            <a:ext cx="2251591" cy="22515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4763333" y="6889552"/>
            <a:ext cx="1876306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F1-Score</a:t>
            </a:r>
            <a:endParaRPr lang="en-US" sz="1450" dirty="0"/>
          </a:p>
        </p:txBody>
      </p:sp>
      <p:sp>
        <p:nvSpPr>
          <p:cNvPr id="16" name="Text 10"/>
          <p:cNvSpPr/>
          <p:nvPr/>
        </p:nvSpPr>
        <p:spPr>
          <a:xfrm>
            <a:off x="8005405" y="5388531"/>
            <a:ext cx="1846302" cy="375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94%</a:t>
            </a:r>
            <a:endParaRPr lang="en-US" sz="29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2880" y="4450437"/>
            <a:ext cx="2251591" cy="225159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990523" y="6889552"/>
            <a:ext cx="1876306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AUC-ROC</a:t>
            </a:r>
            <a:endParaRPr lang="en-US" sz="1450" dirty="0"/>
          </a:p>
        </p:txBody>
      </p:sp>
      <p:sp>
        <p:nvSpPr>
          <p:cNvPr id="19" name="Text 12"/>
          <p:cNvSpPr/>
          <p:nvPr/>
        </p:nvSpPr>
        <p:spPr>
          <a:xfrm>
            <a:off x="2568059" y="7349252"/>
            <a:ext cx="8614291" cy="4691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Clave:</a:t>
            </a:r>
            <a:r>
              <a:rPr lang="en-US" sz="2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Detecta el 99.5% de los casos de neumonía</a:t>
            </a:r>
            <a:endParaRPr lang="en-US" sz="2950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7832AA47-AB32-B974-05E8-2651CC27A84F}"/>
              </a:ext>
            </a:extLst>
          </p:cNvPr>
          <p:cNvSpPr/>
          <p:nvPr/>
        </p:nvSpPr>
        <p:spPr>
          <a:xfrm>
            <a:off x="12814852" y="7722824"/>
            <a:ext cx="1729408" cy="407385"/>
          </a:xfrm>
          <a:prstGeom prst="rect">
            <a:avLst/>
          </a:prstGeom>
          <a:solidFill>
            <a:srgbClr val="292C32"/>
          </a:solidFill>
          <a:ln>
            <a:solidFill>
              <a:srgbClr val="292C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0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Matriz de Confusión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215271"/>
            <a:ext cx="65928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Desglose de predicciones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790" y="2519363"/>
            <a:ext cx="6924437" cy="1966198"/>
          </a:xfrm>
          <a:prstGeom prst="roundRect">
            <a:avLst>
              <a:gd name="adj" fmla="val 173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s-419"/>
          </a:p>
        </p:txBody>
      </p:sp>
      <p:sp>
        <p:nvSpPr>
          <p:cNvPr id="5" name="Shape 3"/>
          <p:cNvSpPr/>
          <p:nvPr/>
        </p:nvSpPr>
        <p:spPr>
          <a:xfrm>
            <a:off x="801410" y="2526983"/>
            <a:ext cx="690919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6" name="Text 4"/>
          <p:cNvSpPr/>
          <p:nvPr/>
        </p:nvSpPr>
        <p:spPr>
          <a:xfrm>
            <a:off x="1028462" y="2670691"/>
            <a:ext cx="1822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312200" y="2670691"/>
            <a:ext cx="181868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Pred: Normal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592128" y="2670691"/>
            <a:ext cx="18916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Pred: Neumonía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177302"/>
            <a:ext cx="690919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10" name="Text 8"/>
          <p:cNvSpPr/>
          <p:nvPr/>
        </p:nvSpPr>
        <p:spPr>
          <a:xfrm>
            <a:off x="1028462" y="3321010"/>
            <a:ext cx="1822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Real: Normal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3312200" y="3321010"/>
            <a:ext cx="181868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163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592128" y="3321010"/>
            <a:ext cx="18916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71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3827621"/>
            <a:ext cx="690919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14" name="Text 12"/>
          <p:cNvSpPr/>
          <p:nvPr/>
        </p:nvSpPr>
        <p:spPr>
          <a:xfrm>
            <a:off x="1028462" y="3971330"/>
            <a:ext cx="1822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Real: Neumonía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3312200" y="3971330"/>
            <a:ext cx="181868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5592128" y="3971330"/>
            <a:ext cx="18916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388</a:t>
            </a:r>
            <a:endParaRPr lang="en-US" sz="17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740712"/>
            <a:ext cx="6918246" cy="2463522"/>
          </a:xfrm>
          <a:prstGeom prst="rect">
            <a:avLst/>
          </a:prstGeom>
        </p:spPr>
      </p:pic>
      <p:sp>
        <p:nvSpPr>
          <p:cNvPr id="18" name="Shape 15"/>
          <p:cNvSpPr/>
          <p:nvPr/>
        </p:nvSpPr>
        <p:spPr>
          <a:xfrm>
            <a:off x="8279249" y="3289697"/>
            <a:ext cx="5564862" cy="1458635"/>
          </a:xfrm>
          <a:prstGeom prst="roundRect">
            <a:avLst>
              <a:gd name="adj" fmla="val 2333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s-419"/>
          </a:p>
        </p:txBody>
      </p:sp>
      <p:sp>
        <p:nvSpPr>
          <p:cNvPr id="19" name="Text 16"/>
          <p:cNvSpPr/>
          <p:nvPr/>
        </p:nvSpPr>
        <p:spPr>
          <a:xfrm>
            <a:off x="8536543" y="35469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Solo 2 casos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8536543" y="4128135"/>
            <a:ext cx="50502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 neumonía no detectados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8279249" y="4975146"/>
            <a:ext cx="5564862" cy="1458635"/>
          </a:xfrm>
          <a:prstGeom prst="roundRect">
            <a:avLst>
              <a:gd name="adj" fmla="val 2333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s-419"/>
          </a:p>
        </p:txBody>
      </p:sp>
      <p:sp>
        <p:nvSpPr>
          <p:cNvPr id="22" name="Text 19"/>
          <p:cNvSpPr/>
          <p:nvPr/>
        </p:nvSpPr>
        <p:spPr>
          <a:xfrm>
            <a:off x="8536543" y="52324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 medicina</a:t>
            </a:r>
            <a:endParaRPr lang="en-US" sz="2200" dirty="0"/>
          </a:p>
        </p:txBody>
      </p:sp>
      <p:sp>
        <p:nvSpPr>
          <p:cNvPr id="23" name="Text 20"/>
          <p:cNvSpPr/>
          <p:nvPr/>
        </p:nvSpPr>
        <p:spPr>
          <a:xfrm>
            <a:off x="8536543" y="5813584"/>
            <a:ext cx="50502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mejor falsas alarmas que perder enfermos</a:t>
            </a:r>
            <a:endParaRPr lang="en-US" sz="1750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8CEEF3CA-1575-0FA5-5809-56491972659D}"/>
              </a:ext>
            </a:extLst>
          </p:cNvPr>
          <p:cNvSpPr/>
          <p:nvPr/>
        </p:nvSpPr>
        <p:spPr>
          <a:xfrm>
            <a:off x="12801600" y="7722824"/>
            <a:ext cx="1742660" cy="407385"/>
          </a:xfrm>
          <a:prstGeom prst="rect">
            <a:avLst/>
          </a:prstGeom>
          <a:solidFill>
            <a:srgbClr val="292C32"/>
          </a:solidFill>
          <a:ln>
            <a:solidFill>
              <a:srgbClr val="292C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94992" y="394097"/>
            <a:ext cx="1786533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API y Demostración</a:t>
            </a:r>
            <a:endParaRPr lang="en-US" sz="1400" dirty="0"/>
          </a:p>
        </p:txBody>
      </p:sp>
      <p:sp>
        <p:nvSpPr>
          <p:cNvPr id="3" name="Text 1"/>
          <p:cNvSpPr/>
          <p:nvPr/>
        </p:nvSpPr>
        <p:spPr>
          <a:xfrm>
            <a:off x="2794992" y="674608"/>
            <a:ext cx="4872038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Modelo disponible en internet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2794992" y="1478399"/>
            <a:ext cx="2143958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Uso: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2794992" y="1907143"/>
            <a:ext cx="142875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100" dirty="0"/>
          </a:p>
        </p:txBody>
      </p:sp>
      <p:sp>
        <p:nvSpPr>
          <p:cNvPr id="6" name="Shape 4"/>
          <p:cNvSpPr/>
          <p:nvPr/>
        </p:nvSpPr>
        <p:spPr>
          <a:xfrm>
            <a:off x="2794992" y="2134791"/>
            <a:ext cx="4345900" cy="1524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7" name="Text 5"/>
          <p:cNvSpPr/>
          <p:nvPr/>
        </p:nvSpPr>
        <p:spPr>
          <a:xfrm>
            <a:off x="2794992" y="2236708"/>
            <a:ext cx="434590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Usuario sube imagen de rayos X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2794992" y="2715339"/>
            <a:ext cx="142875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2794992" y="2942987"/>
            <a:ext cx="4345900" cy="1524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10" name="Text 8"/>
          <p:cNvSpPr/>
          <p:nvPr/>
        </p:nvSpPr>
        <p:spPr>
          <a:xfrm>
            <a:off x="2794992" y="3044904"/>
            <a:ext cx="434590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Servidor procesa con el modelo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2794992" y="3523536"/>
            <a:ext cx="142875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2794992" y="3751183"/>
            <a:ext cx="4345900" cy="1524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s-419"/>
          </a:p>
        </p:txBody>
      </p:sp>
      <p:sp>
        <p:nvSpPr>
          <p:cNvPr id="13" name="Text 11"/>
          <p:cNvSpPr/>
          <p:nvPr/>
        </p:nvSpPr>
        <p:spPr>
          <a:xfrm>
            <a:off x="2794992" y="3853101"/>
            <a:ext cx="434590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Devuelve resultado en segundos</a:t>
            </a:r>
            <a:endParaRPr lang="en-US" sz="110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128" y="1496258"/>
            <a:ext cx="4345900" cy="4345900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7497128" y="6002893"/>
            <a:ext cx="4345900" cy="835819"/>
          </a:xfrm>
          <a:prstGeom prst="roundRect">
            <a:avLst>
              <a:gd name="adj" fmla="val 2565"/>
            </a:avLst>
          </a:prstGeom>
          <a:solidFill>
            <a:srgbClr val="4D1F00"/>
          </a:solidFill>
          <a:ln/>
        </p:spPr>
        <p:txBody>
          <a:bodyPr/>
          <a:lstStyle/>
          <a:p>
            <a:endParaRPr lang="es-419"/>
          </a:p>
        </p:txBody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0003" y="6216491"/>
            <a:ext cx="178594" cy="142875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7961471" y="6181487"/>
            <a:ext cx="3738682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Predicción: PNEUMONIA</a:t>
            </a:r>
            <a:r>
              <a:rPr lang="en-US" sz="11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Probabilidad: 92.45%</a:t>
            </a:r>
            <a:endParaRPr lang="en-US" sz="1100" dirty="0"/>
          </a:p>
        </p:txBody>
      </p:sp>
      <p:sp>
        <p:nvSpPr>
          <p:cNvPr id="18" name="Text 14"/>
          <p:cNvSpPr/>
          <p:nvPr/>
        </p:nvSpPr>
        <p:spPr>
          <a:xfrm>
            <a:off x="2794992" y="7160181"/>
            <a:ext cx="904041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Importante:</a:t>
            </a: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 herramienta de </a:t>
            </a:r>
            <a:r>
              <a:rPr lang="en-US" sz="1400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APOYO</a:t>
            </a: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no reemplaza al médico</a:t>
            </a:r>
            <a:endParaRPr lang="en-US" sz="1400" dirty="0"/>
          </a:p>
        </p:txBody>
      </p:sp>
      <p:sp>
        <p:nvSpPr>
          <p:cNvPr id="19" name="Text 15"/>
          <p:cNvSpPr/>
          <p:nvPr/>
        </p:nvSpPr>
        <p:spPr>
          <a:xfrm>
            <a:off x="2794992" y="7606784"/>
            <a:ext cx="9040416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(Demo en vivo: </a:t>
            </a:r>
            <a:r>
              <a:rPr lang="en-US" sz="11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​</a:t>
            </a:r>
            <a:r>
              <a:rPr lang="en-US" sz="1100" i="1" u="sng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aqui!</a:t>
            </a:r>
            <a:r>
              <a:rPr lang="en-US" sz="11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​</a:t>
            </a:r>
            <a:r>
              <a:rPr lang="en-US" sz="110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</a:t>
            </a:r>
            <a:endParaRPr lang="en-US" sz="1100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7266A86-4467-95AB-CFB8-DDA09FA4A926}"/>
              </a:ext>
            </a:extLst>
          </p:cNvPr>
          <p:cNvSpPr/>
          <p:nvPr/>
        </p:nvSpPr>
        <p:spPr>
          <a:xfrm>
            <a:off x="12906020" y="7722824"/>
            <a:ext cx="1638240" cy="407385"/>
          </a:xfrm>
          <a:prstGeom prst="rect">
            <a:avLst/>
          </a:prstGeom>
          <a:solidFill>
            <a:srgbClr val="292C32"/>
          </a:solidFill>
          <a:ln>
            <a:solidFill>
              <a:srgbClr val="292C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404</Words>
  <Application>Microsoft Office PowerPoint</Application>
  <PresentationFormat>Personalizado</PresentationFormat>
  <Paragraphs>113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IBM Plex Sans Medium</vt:lpstr>
      <vt:lpstr>Roboto</vt:lpstr>
      <vt:lpstr>Arial</vt:lpstr>
      <vt:lpstr>IBM Plex Sans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Office</cp:lastModifiedBy>
  <cp:revision>2</cp:revision>
  <dcterms:created xsi:type="dcterms:W3CDTF">2026-01-25T03:26:02Z</dcterms:created>
  <dcterms:modified xsi:type="dcterms:W3CDTF">2026-01-25T03:28:55Z</dcterms:modified>
</cp:coreProperties>
</file>